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7" roundtripDataSignature="AMtx7mjRb0AfqqQP7hBFa+LwxSmKm6tA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1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15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" name="Google Shape;23;p15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" name="Google Shape;24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18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banners.lounge.hu/uploads/d9a7b3e887976f2a/energofish_short_p2_640x360.mp4" TargetMode="External"/><Relationship Id="rId4" Type="http://schemas.openxmlformats.org/officeDocument/2006/relationships/hyperlink" Target="https://theatron.hu/theatron_cikkek/szovjetizalt-tragedia/?fbclid=IwY2xjawQ2X1lleHRuA2FlbQIxMABicmlkETBEQXlzRzJFM1pYUFN2ckc4c3J0YwZhcHBfaWQQMjIyMDM5MTc4ODIwMDg5MgABHqH3YtGMKSLc9vfnYA4tbithTSgdsKkAaVgOhtNCXrKkY7CF8bvvLB0xYcl-_aem_g0vdEwbsIKUkVUpdWdV3fg" TargetMode="External"/><Relationship Id="rId5" Type="http://schemas.openxmlformats.org/officeDocument/2006/relationships/hyperlink" Target="https://mitem.hu/aktualis/2022/11/balogh-geza-az-ember-tragediaja-nemzeti-szinhazi-eloadasai-a-diktaturaban-es-a-diktatura-utan?fbclid=IwY2xjawQ2X8VleHRuA2FlbQIxMABicmlkETBEQXlzRzJFM1pYUFN2ckc4c3J0YwZhcHBfaWQQMjIyMDM5MTc4ODIwMDg5MgABHl9_9Q-WOGBFUP1ck1s5sc6knQpyfdY-59BqGoTA6lqF3t8vmQ5c1_tl9OEH_aem_P5TJqowacfw99q9cbLHlMA" TargetMode="External"/><Relationship Id="rId6" Type="http://schemas.openxmlformats.org/officeDocument/2006/relationships/hyperlink" Target="https://l.facebook.com/l.php?u=http%3A%2F%2Fmadach.hu%2F%3Ffbclid%3DIwZXh0bgNhZW0CMTAAYnJpZBEwREF5c0cyRTNaWFBTdnJHOHNydGMGYXBwX2lkEDIyMjAzOTE3ODgyMDA4OTIAAR4PMIUrt96lC7q_aG5jxgL-Y0PpfRGU38IxnH-nIJiemAwsTaJm9K6NIAxUPw_aem_RZei8XMq5UDnvcPt-atLPQ&amp;h=AT69e9fRBkQcL24j7EE2eagWbXOqBq53BL-cuo0AxWm4JYT7fXu5H-8TWYhr-1IfSI_fUyLO8m6fePiwspp82q6V04cpWVMKuYZeJ9Hi9xUOOuIN5bZ_5hzVcC18JkvhDy_qL3NxP4YmS98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hu.wikipedia.org/wiki/Paulay_Ede" TargetMode="External"/><Relationship Id="rId4" Type="http://schemas.openxmlformats.org/officeDocument/2006/relationships/hyperlink" Target="https://nemzetiarchivum.hu/stories/175-eve-szuletett-Jaszai-Mari" TargetMode="External"/><Relationship Id="rId5" Type="http://schemas.openxmlformats.org/officeDocument/2006/relationships/hyperlink" Target="https://nemzetikonyvtar.blog.hu/2023/05/19/dr_nemeth_antal_es_az_ember_tragediaja" TargetMode="External"/><Relationship Id="rId6" Type="http://schemas.openxmlformats.org/officeDocument/2006/relationships/hyperlink" Target="https://mitem.hu/aktualis/2022/11/balogh-geza-az-ember-tragediaja-nemzeti-szinhazi-eloadasai-a-diktaturaban-es-a-diktatura-utan" TargetMode="External"/><Relationship Id="rId7" Type="http://schemas.openxmlformats.org/officeDocument/2006/relationships/hyperlink" Target="https://m.blog.hu/ne/nemzetikonyvtar/image/03_03_ka_005809_10_2_opti.jpg" TargetMode="External"/><Relationship Id="rId8" Type="http://schemas.openxmlformats.org/officeDocument/2006/relationships/hyperlink" Target="https://mutargy.com/mutargy/egyeb-mutargy/cca-1937-nemzeti-szinhaz-ember-tragediaja-regi-szinhazi-plakat-szakadassal-serulesekkel-47x31-c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">
                <a:solidFill>
                  <a:schemeClr val="lt1"/>
                </a:solidFill>
                <a:highlight>
                  <a:schemeClr val="dk1"/>
                </a:highlight>
              </a:rPr>
              <a:t>Az ember tragédiája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"/>
              <a:t>a színpadon</a:t>
            </a:r>
            <a:endParaRPr/>
          </a:p>
        </p:txBody>
      </p:sp>
      <p:sp>
        <p:nvSpPr>
          <p:cNvPr id="59" name="Google Shape;59;p1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hu"/>
              <a:t>A fantasztikus négyes és az időutazó 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/>
          <p:nvPr/>
        </p:nvSpPr>
        <p:spPr>
          <a:xfrm>
            <a:off x="206200" y="3211000"/>
            <a:ext cx="8937900" cy="161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7" name="Google Shape;127;p10"/>
          <p:cNvSpPr txBox="1"/>
          <p:nvPr>
            <p:ph type="title"/>
          </p:nvPr>
        </p:nvSpPr>
        <p:spPr>
          <a:xfrm>
            <a:off x="344250" y="9165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"/>
              <a:t>Köszönjük az izgalmas olvasmányokat és a figyelmet:</a:t>
            </a:r>
            <a:endParaRPr/>
          </a:p>
        </p:txBody>
      </p:sp>
      <p:sp>
        <p:nvSpPr>
          <p:cNvPr id="128" name="Google Shape;128;p10"/>
          <p:cNvSpPr txBox="1"/>
          <p:nvPr/>
        </p:nvSpPr>
        <p:spPr>
          <a:xfrm>
            <a:off x="178650" y="3200350"/>
            <a:ext cx="87867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u" sz="1200" u="sng" cap="none" strike="noStrike">
                <a:solidFill>
                  <a:schemeClr val="hlink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https://banners.lounge.hu/uploads/d9a7b3e887976f2a/energofish_short_p2_640x360.mp4</a:t>
            </a:r>
            <a:endParaRPr b="0" i="0" sz="1200" u="none" cap="none" strike="noStrike">
              <a:solidFill>
                <a:schemeClr val="dk2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u" sz="1200" u="sng" cap="none" strike="noStrike">
                <a:solidFill>
                  <a:schemeClr val="hlink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Szovjetizált Tragédia? – Theatron</a:t>
            </a:r>
            <a:endParaRPr b="0" i="0" sz="1200" u="none" cap="none" strike="noStrike">
              <a:solidFill>
                <a:schemeClr val="dk2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u" sz="1200" u="sng" cap="none" strike="noStrike">
                <a:solidFill>
                  <a:schemeClr val="hlink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Balogh Géza: Az ember tragédiája nemzeti színházi előadásai a diktatúrában és a diktatúra után | Madách Nemzetközi Színházi Találkozó</a:t>
            </a:r>
            <a:endParaRPr b="0" i="0" sz="1200" u="none" cap="none" strike="noStrike">
              <a:solidFill>
                <a:schemeClr val="dk2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hu" sz="1200" u="sng" cap="none" strike="noStrike">
                <a:solidFill>
                  <a:schemeClr val="hlink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  <a:hlinkClick r:id="rId6"/>
              </a:rPr>
              <a:t>https://l.facebook.com/l.php?u=http%3A%2F%2Fmadach.hu%2F%3Ffbclid%3DIwZXh0bgNhZW0CMTAAYnJpZBEwREF5c0cyRTNaWFBTdnJHOHNydGMGYXBwX2lkEDIyMjAzOTE3ODgyMDA4OTIAAR4PMIUrt96lC7q_aG5jxgL-Y0PpfRGU38IxnH-nIJiemAwsTaJm9K6NIAxUPw_aem_RZei8XMq5UDnvcPt-atLPQ&amp;h=AT69e9fRBkQcL24j7EE2eagWbXOqBq53BL-cuo0AxWm4JYT7fXu5H-8TWYhr-1IfSI_fUyLO8m6fePiwspp82q6V04cpWVMKuYZeJ9Hi9xUOOuIN5bZ_5hzVcC18JkvhDy_qL3NxP4YmS98</a:t>
            </a:r>
            <a:endParaRPr b="0" i="0" sz="1200" u="none" cap="none" strike="noStrike">
              <a:solidFill>
                <a:schemeClr val="dk2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"/>
              <a:t>képek linkjei</a:t>
            </a:r>
            <a:endParaRPr/>
          </a:p>
        </p:txBody>
      </p:sp>
      <p:sp>
        <p:nvSpPr>
          <p:cNvPr id="134" name="Google Shape;134;p1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" u="sng">
                <a:solidFill>
                  <a:schemeClr val="hlink"/>
                </a:solidFill>
                <a:hlinkClick r:id="rId3"/>
              </a:rPr>
              <a:t>https://hu.wikipedia.org/wiki/Paulay_Ede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hu" u="sng">
                <a:solidFill>
                  <a:schemeClr val="hlink"/>
                </a:solidFill>
                <a:hlinkClick r:id="rId4"/>
              </a:rPr>
              <a:t>https://nemzetiarchivum.hu/stories/175-eve-szuletett-Jaszai-Mari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hu" u="sng">
                <a:solidFill>
                  <a:schemeClr val="hlink"/>
                </a:solidFill>
                <a:hlinkClick r:id="rId5"/>
              </a:rPr>
              <a:t>https://nemzetikonyvtar.blog.hu/2023/05/19/dr_nemeth_antal_es_az_ember_tragediaja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hu" u="sng">
                <a:solidFill>
                  <a:schemeClr val="hlink"/>
                </a:solidFill>
                <a:hlinkClick r:id="rId6"/>
              </a:rPr>
              <a:t>https://mitem.hu/aktualis/2022/11/balogh-geza-az-ember-tragediaja-nemzeti-szinhazi-eloadasai-a-diktaturaban-es-a-diktatura-utan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hu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https://m.blog.hu/ne/nemzetikonyvtar/image/03_03_ka_005809_10_2_opti.jpg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hu" u="sng">
                <a:solidFill>
                  <a:schemeClr val="hlink"/>
                </a:solidFill>
                <a:hlinkClick r:id="rId8"/>
              </a:rPr>
              <a:t>https://mutargy.com/mutargy/egyeb-mutargy/cca-1937-nemzeti-szinhaz-ember-tragediaja-regi-szinhazi-plakat-szakadassal-serulesekkel-47x31-cm/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009"/>
              <a:buFont typeface="Arial"/>
              <a:buNone/>
            </a:pPr>
            <a:r>
              <a:rPr b="1" lang="hu" sz="2244">
                <a:solidFill>
                  <a:schemeClr val="lt1"/>
                </a:solidFill>
                <a:highlight>
                  <a:schemeClr val="dk1"/>
                </a:highlight>
              </a:rPr>
              <a:t>1883 - Paulay Ede</a:t>
            </a:r>
            <a:endParaRPr b="1" sz="2244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85185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" name="Google Shape;65;p2"/>
          <p:cNvSpPr txBox="1"/>
          <p:nvPr>
            <p:ph idx="1" type="body"/>
          </p:nvPr>
        </p:nvSpPr>
        <p:spPr>
          <a:xfrm>
            <a:off x="4161700" y="445025"/>
            <a:ext cx="2904000" cy="27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i="1" lang="hu">
                <a:highlight>
                  <a:schemeClr val="accent4"/>
                </a:highlight>
              </a:rPr>
              <a:t>Szereplők:</a:t>
            </a:r>
            <a:endParaRPr b="1" i="1"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lang="hu">
                <a:highlight>
                  <a:schemeClr val="accent4"/>
                </a:highlight>
              </a:rPr>
              <a:t>Éva 	-Jászai Mari</a:t>
            </a:r>
            <a:endParaRPr b="1"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lang="hu">
                <a:highlight>
                  <a:schemeClr val="accent4"/>
                </a:highlight>
              </a:rPr>
              <a:t>Ádám 	-Nagy Imre</a:t>
            </a:r>
            <a:endParaRPr b="1"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lang="hu">
                <a:highlight>
                  <a:schemeClr val="accent4"/>
                </a:highlight>
              </a:rPr>
              <a:t>Lucifer 	-Gyenes László</a:t>
            </a:r>
            <a:endParaRPr b="1"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t/>
            </a:r>
            <a:endParaRPr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r>
              <a:rPr lang="hu">
                <a:highlight>
                  <a:schemeClr val="accent4"/>
                </a:highlight>
              </a:rPr>
              <a:t>a Nemzeti összes színésze; </a:t>
            </a:r>
            <a:endParaRPr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r>
              <a:rPr lang="hu">
                <a:highlight>
                  <a:schemeClr val="accent4"/>
                </a:highlight>
              </a:rPr>
              <a:t>100 statiszta jelmezben</a:t>
            </a:r>
            <a:endParaRPr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29032"/>
              <a:buNone/>
            </a:pPr>
            <a:r>
              <a:t/>
            </a:r>
            <a:endParaRPr/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525" y="1172088"/>
            <a:ext cx="290394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5155300" y="2916425"/>
            <a:ext cx="36039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hu" sz="1650" u="none" cap="none" strike="noStrike">
                <a:solidFill>
                  <a:srgbClr val="080809"/>
                </a:solidFill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Paulay átdolgozta, meghúzta, és saját kézzel le is másolta: a mű négyezer sorából csupán kétezer-ötszázhatvan maradt.</a:t>
            </a:r>
            <a:endParaRPr b="1" i="0" sz="1650" u="none" cap="none" strike="noStrike">
              <a:solidFill>
                <a:srgbClr val="080809"/>
              </a:solidFill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080809"/>
              </a:solidFill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hu" sz="1650" u="none" cap="none" strike="noStrike">
                <a:solidFill>
                  <a:srgbClr val="080809"/>
                </a:solidFill>
                <a:highlight>
                  <a:schemeClr val="dk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nemcsak rendezője, hanem jelmez- és díszlettervezője is volt az előadásnak</a:t>
            </a:r>
            <a:endParaRPr b="1" i="0" sz="1650" u="none" cap="none" strike="noStrike">
              <a:solidFill>
                <a:srgbClr val="080809"/>
              </a:solidFill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type="title"/>
          </p:nvPr>
        </p:nvSpPr>
        <p:spPr>
          <a:xfrm>
            <a:off x="265500" y="382975"/>
            <a:ext cx="40452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hu" sz="2020">
                <a:solidFill>
                  <a:schemeClr val="lt1"/>
                </a:solidFill>
                <a:highlight>
                  <a:schemeClr val="dk1"/>
                </a:highlight>
              </a:rPr>
              <a:t>Színészi vélemény</a:t>
            </a:r>
            <a:endParaRPr b="1" sz="202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73" name="Google Shape;73;p3"/>
          <p:cNvSpPr txBox="1"/>
          <p:nvPr>
            <p:ph idx="2" type="body"/>
          </p:nvPr>
        </p:nvSpPr>
        <p:spPr>
          <a:xfrm>
            <a:off x="4998425" y="176775"/>
            <a:ext cx="3259800" cy="27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"/>
              <a:t>,,</a:t>
            </a:r>
            <a:r>
              <a:rPr i="1" lang="hu"/>
              <a:t>Az előadásnak általában 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1" lang="hu"/>
              <a:t>nagyobb sikere volt, mint amit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1" lang="hu"/>
              <a:t>a lapok constatáltak"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hu"/>
              <a:t>	-Jászai Mari.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b="3414" l="15735" r="4393" t="3293"/>
          <a:stretch/>
        </p:blipFill>
        <p:spPr>
          <a:xfrm>
            <a:off x="253488" y="1188150"/>
            <a:ext cx="4069224" cy="35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/>
        </p:nvSpPr>
        <p:spPr>
          <a:xfrm>
            <a:off x="5116000" y="2710200"/>
            <a:ext cx="39573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1" lang="hu" sz="1650" u="none" cap="none" strike="noStrike">
                <a:solidFill>
                  <a:srgbClr val="080809"/>
                </a:solidFill>
                <a:highlight>
                  <a:srgbClr val="F0F0F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,,A három előjátéki kép roppant hatást idézett elő. Az egész ház tapsolt és hívott, végre kimentem, kétszer egymásután. A siker el volt döntve, és képről képre fokozódott”</a:t>
            </a:r>
            <a:r>
              <a:rPr b="0" i="0" lang="hu" sz="1650" u="none" cap="none" strike="noStrike">
                <a:solidFill>
                  <a:srgbClr val="080809"/>
                </a:solidFill>
                <a:highlight>
                  <a:srgbClr val="F0F0F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b="0" i="0" sz="1650" u="none" cap="none" strike="noStrike">
              <a:solidFill>
                <a:srgbClr val="080809"/>
              </a:solidFill>
              <a:highlight>
                <a:srgbClr val="F0F0F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hu" sz="1650" u="none" cap="none" strike="noStrike">
                <a:solidFill>
                  <a:srgbClr val="080809"/>
                </a:solidFill>
                <a:highlight>
                  <a:srgbClr val="F0F0F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– írta naplójában Paulay.</a:t>
            </a:r>
            <a:endParaRPr b="0" i="0" sz="2300" u="none" cap="none" strike="noStrik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4428625" y="0"/>
            <a:ext cx="1434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1327076">
            <a:off x="-2142555" y="3134646"/>
            <a:ext cx="11385229" cy="43792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" sz="2000">
                <a:solidFill>
                  <a:schemeClr val="lt1"/>
                </a:solidFill>
                <a:highlight>
                  <a:schemeClr val="dk1"/>
                </a:highlight>
              </a:rPr>
              <a:t>1937 - Németh Antal</a:t>
            </a:r>
            <a:endParaRPr b="1" sz="20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83" name="Google Shape;83;p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i="1" lang="hu">
                <a:highlight>
                  <a:schemeClr val="lt1"/>
                </a:highlight>
              </a:rPr>
              <a:t>"korszakos zseni"</a:t>
            </a:r>
            <a:r>
              <a:rPr lang="hu">
                <a:highlight>
                  <a:schemeClr val="lt1"/>
                </a:highlight>
              </a:rPr>
              <a:t>, 1935-44 a Nemzeti Színház igazgatója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lang="hu">
                <a:highlight>
                  <a:schemeClr val="lt1"/>
                </a:highlight>
              </a:rPr>
              <a:t>Díszlet: 	Horváth János,</a:t>
            </a:r>
            <a:endParaRPr b="1">
              <a:highlight>
                <a:schemeClr val="lt1"/>
              </a:highlight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">
                <a:highlight>
                  <a:schemeClr val="lt1"/>
                </a:highlight>
              </a:rPr>
              <a:t>Varga Mátyás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hu">
                <a:highlight>
                  <a:schemeClr val="lt1"/>
                </a:highlight>
              </a:rPr>
              <a:t>- forgószínpad, torony szerű építménnyel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lang="hu">
                <a:highlight>
                  <a:schemeClr val="lt1"/>
                </a:highlight>
              </a:rPr>
              <a:t>Jelmezek:</a:t>
            </a:r>
            <a:r>
              <a:rPr lang="hu">
                <a:highlight>
                  <a:schemeClr val="lt1"/>
                </a:highlight>
              </a:rPr>
              <a:t>	egyszerű ruhák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i="1" lang="hu">
                <a:highlight>
                  <a:schemeClr val="lt1"/>
                </a:highlight>
              </a:rPr>
              <a:t>szereplők:</a:t>
            </a:r>
            <a:endParaRPr b="1" i="1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lang="hu">
                <a:highlight>
                  <a:schemeClr val="lt1"/>
                </a:highlight>
              </a:rPr>
              <a:t>Éva 		-Tőkés Anna</a:t>
            </a:r>
            <a:endParaRPr b="1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lang="hu">
                <a:highlight>
                  <a:schemeClr val="lt1"/>
                </a:highlight>
              </a:rPr>
              <a:t>Ádám 	-Lehotay Árpád</a:t>
            </a:r>
            <a:endParaRPr b="1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b="1" lang="hu">
                <a:highlight>
                  <a:schemeClr val="lt1"/>
                </a:highlight>
              </a:rPr>
              <a:t>Lucifer 	-Csontos Gyula</a:t>
            </a:r>
            <a:endParaRPr b="1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42857"/>
              <a:buNone/>
            </a:pPr>
            <a:r>
              <a:t/>
            </a:r>
            <a:endParaRPr/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5625" y="958750"/>
            <a:ext cx="4267200" cy="3226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hu" sz="2000">
                <a:solidFill>
                  <a:schemeClr val="lt1"/>
                </a:solidFill>
                <a:highlight>
                  <a:schemeClr val="dk1"/>
                </a:highlight>
              </a:rPr>
              <a:t>Érdekességek</a:t>
            </a:r>
            <a:endParaRPr b="1" sz="20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90" name="Google Shape;90;p5"/>
          <p:cNvSpPr txBox="1"/>
          <p:nvPr>
            <p:ph idx="1" type="body"/>
          </p:nvPr>
        </p:nvSpPr>
        <p:spPr>
          <a:xfrm>
            <a:off x="311700" y="1152475"/>
            <a:ext cx="85206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">
                <a:highlight>
                  <a:schemeClr val="lt1"/>
                </a:highlight>
              </a:rPr>
              <a:t>Antiszemitizmussal és fasizmussal vádolták,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hu">
                <a:highlight>
                  <a:schemeClr val="lt1"/>
                </a:highlight>
              </a:rPr>
              <a:t> ám felmentették - de karrierje derékba tört.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>
                <a:highlight>
                  <a:schemeClr val="lt1"/>
                </a:highlight>
              </a:rPr>
              <a:t>A londoni színt a háború előtti időkről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hu">
                <a:highlight>
                  <a:schemeClr val="lt1"/>
                </a:highlight>
              </a:rPr>
              <a:t>mintázta.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45682">
            <a:off x="5545926" y="567625"/>
            <a:ext cx="2805125" cy="429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0975" y="2571750"/>
            <a:ext cx="3627230" cy="241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>
            <p:ph type="title"/>
          </p:nvPr>
        </p:nvSpPr>
        <p:spPr>
          <a:xfrm>
            <a:off x="265500" y="724200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hu" sz="3000">
                <a:solidFill>
                  <a:srgbClr val="2328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1955. január 7</a:t>
            </a:r>
            <a:endParaRPr b="1" sz="6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8" name="Google Shape;98;p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hu" sz="1500">
                <a:solidFill>
                  <a:srgbClr val="23282A"/>
                </a:solidFill>
                <a:highlight>
                  <a:srgbClr val="EEEEEE"/>
                </a:highlight>
              </a:rPr>
              <a:t>az államszocializmus színháztörténetének első olyan bemutatója volt, amely nem vette teljes mértékben figyelembe a legfelsőbb hatalom akaratát</a:t>
            </a:r>
            <a:endParaRPr i="1" sz="1500">
              <a:solidFill>
                <a:srgbClr val="23282A"/>
              </a:solidFill>
              <a:highlight>
                <a:srgbClr val="EEEEEE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1" lang="hu" sz="1500">
                <a:solidFill>
                  <a:srgbClr val="23282A"/>
                </a:solidFill>
                <a:highlight>
                  <a:srgbClr val="EEEEEE"/>
                </a:highlight>
              </a:rPr>
              <a:t>létét a politikai eseményhorizont sajátosságai határozták meg</a:t>
            </a:r>
            <a:endParaRPr i="1" sz="1500">
              <a:solidFill>
                <a:srgbClr val="23282A"/>
              </a:solidFill>
              <a:highlight>
                <a:srgbClr val="EEEEEE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1" lang="hu" sz="1500">
                <a:solidFill>
                  <a:srgbClr val="23282A"/>
                </a:solidFill>
                <a:highlight>
                  <a:srgbClr val="EEEEEE"/>
                </a:highlight>
              </a:rPr>
              <a:t>első abban is, hogy betiltás helyett ritkítás lett a sorsa</a:t>
            </a:r>
            <a:endParaRPr i="1" sz="1500">
              <a:solidFill>
                <a:srgbClr val="23282A"/>
              </a:solidFill>
              <a:highlight>
                <a:srgbClr val="EEEEEE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i="1" lang="hu" sz="1500">
                <a:solidFill>
                  <a:srgbClr val="23282A"/>
                </a:solidFill>
                <a:highlight>
                  <a:srgbClr val="EEEEEE"/>
                </a:highlight>
              </a:rPr>
              <a:t>a rendezői hármas, és a kettős szereposztás a színpadi szerzőség felelősségét relativizálta</a:t>
            </a:r>
            <a:endParaRPr i="1" sz="2100"/>
          </a:p>
        </p:txBody>
      </p:sp>
      <p:sp>
        <p:nvSpPr>
          <p:cNvPr id="99" name="Google Shape;99;p6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/>
          <p:nvPr/>
        </p:nvSpPr>
        <p:spPr>
          <a:xfrm>
            <a:off x="196400" y="1276550"/>
            <a:ext cx="3112800" cy="361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5" name="Google Shape;10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hu" sz="2000">
                <a:solidFill>
                  <a:schemeClr val="lt1"/>
                </a:solidFill>
              </a:rPr>
              <a:t>Rendezők: </a:t>
            </a:r>
            <a:r>
              <a:rPr b="1" lang="hu" sz="2000">
                <a:solidFill>
                  <a:schemeClr val="lt1"/>
                </a:solidFill>
                <a:highlight>
                  <a:schemeClr val="dk1"/>
                </a:highlight>
              </a:rPr>
              <a:t>Major Tamás, Marton Endre, Gellért Endre</a:t>
            </a:r>
            <a:endParaRPr b="1" sz="20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06" name="Google Shape;10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i="1" lang="hu" sz="5847">
                <a:highlight>
                  <a:schemeClr val="lt1"/>
                </a:highlight>
              </a:rPr>
              <a:t>szereplők:</a:t>
            </a:r>
            <a:endParaRPr b="1" i="1" sz="5847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hu" sz="5847">
                <a:highlight>
                  <a:schemeClr val="lt1"/>
                </a:highlight>
              </a:rPr>
              <a:t>Éva 		-Lukács Margit,</a:t>
            </a:r>
            <a:endParaRPr b="1" sz="5847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hu" sz="5847">
                <a:highlight>
                  <a:schemeClr val="lt1"/>
                </a:highlight>
              </a:rPr>
              <a:t>		-Szörényi Éva</a:t>
            </a:r>
            <a:endParaRPr sz="5847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hu" sz="5847">
                <a:highlight>
                  <a:schemeClr val="lt1"/>
                </a:highlight>
              </a:rPr>
              <a:t>Ádám 	-Bessenyei Ferenc,</a:t>
            </a:r>
            <a:endParaRPr b="1" sz="5847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hu" sz="5847">
                <a:highlight>
                  <a:schemeClr val="lt1"/>
                </a:highlight>
              </a:rPr>
              <a:t>		-Básti Lajos</a:t>
            </a:r>
            <a:endParaRPr sz="5847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hu" sz="5847">
                <a:highlight>
                  <a:schemeClr val="lt1"/>
                </a:highlight>
              </a:rPr>
              <a:t>Lucifer 	-Ungvári László,</a:t>
            </a:r>
            <a:endParaRPr b="1" sz="5847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hu" sz="5847">
                <a:highlight>
                  <a:schemeClr val="lt1"/>
                </a:highlight>
              </a:rPr>
              <a:t>		-Major Tamás</a:t>
            </a:r>
            <a:endParaRPr sz="5847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107" name="Google Shape;1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4875" y="558113"/>
            <a:ext cx="5341875" cy="40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" sz="2000">
                <a:solidFill>
                  <a:schemeClr val="lt1"/>
                </a:solidFill>
                <a:highlight>
                  <a:schemeClr val="dk1"/>
                </a:highlight>
              </a:rPr>
              <a:t>Érdekességek</a:t>
            </a:r>
            <a:endParaRPr b="1" sz="20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3652875" y="0"/>
            <a:ext cx="42519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dk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3407400" y="0"/>
            <a:ext cx="2358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5" name="Google Shape;115;p8"/>
          <p:cNvSpPr txBox="1"/>
          <p:nvPr>
            <p:ph idx="1" type="body"/>
          </p:nvPr>
        </p:nvSpPr>
        <p:spPr>
          <a:xfrm>
            <a:off x="311700" y="101772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6455"/>
              <a:buNone/>
            </a:pPr>
            <a:r>
              <a:rPr b="1" lang="hu" sz="8328">
                <a:highlight>
                  <a:schemeClr val="lt1"/>
                </a:highlight>
              </a:rPr>
              <a:t>"A nagy színháztörténet mérföldköve."</a:t>
            </a:r>
            <a:endParaRPr b="1" sz="8328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6455"/>
              <a:buNone/>
            </a:pPr>
            <a:r>
              <a:rPr b="1" lang="hu" sz="8328">
                <a:highlight>
                  <a:schemeClr val="lt1"/>
                </a:highlight>
              </a:rPr>
              <a:t>Hét év tiltólista után, szovijetizált értelmezéssel, modernkori színpadi feldolgozásban debütált.</a:t>
            </a:r>
            <a:endParaRPr b="1" sz="8328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6455"/>
              <a:buNone/>
            </a:pPr>
            <a:r>
              <a:t/>
            </a:r>
            <a:endParaRPr b="1" sz="8328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6455"/>
              <a:buNone/>
            </a:pPr>
            <a:r>
              <a:rPr b="1" lang="hu" sz="8328">
                <a:highlight>
                  <a:schemeClr val="lt1"/>
                </a:highlight>
              </a:rPr>
              <a:t>Kiemelkedő színészi illetve rendezői munka. Leghangsúlyosabb szín a párizsi szín forradalmi jelenete.</a:t>
            </a:r>
            <a:endParaRPr b="1" sz="8328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6455"/>
              <a:buNone/>
            </a:pPr>
            <a:r>
              <a:t/>
            </a:r>
            <a:endParaRPr b="1" sz="8328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6455"/>
              <a:buNone/>
            </a:pPr>
            <a:r>
              <a:rPr b="1" lang="hu" sz="8328">
                <a:highlight>
                  <a:schemeClr val="lt1"/>
                </a:highlight>
              </a:rPr>
              <a:t>…a sors fintora az egy évvel későbbi 56-os forradalom.</a:t>
            </a:r>
            <a:endParaRPr b="1" sz="8328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" sz="2000">
                <a:solidFill>
                  <a:schemeClr val="lt1"/>
                </a:solidFill>
                <a:highlight>
                  <a:schemeClr val="dk1"/>
                </a:highlight>
              </a:rPr>
              <a:t>Érdekességek:</a:t>
            </a:r>
            <a:endParaRPr b="1" sz="20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21" name="Google Shape;121;p9"/>
          <p:cNvSpPr txBox="1"/>
          <p:nvPr>
            <p:ph idx="1" type="body"/>
          </p:nvPr>
        </p:nvSpPr>
        <p:spPr>
          <a:xfrm>
            <a:off x="344975" y="11816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" sz="2800">
                <a:highlight>
                  <a:schemeClr val="accent4"/>
                </a:highlight>
              </a:rPr>
              <a:t>-a színházi legendák szerint ekkor hangzott el Rákosi szájából az a mondat, hogy "Ugye, mi nem szeretünk színészt a börtönben látni..."</a:t>
            </a:r>
            <a:endParaRPr sz="2800"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hu" sz="2800">
                <a:highlight>
                  <a:schemeClr val="accent4"/>
                </a:highlight>
              </a:rPr>
              <a:t>-korlátozták az előadások számát</a:t>
            </a:r>
            <a:endParaRPr sz="2800"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hu" sz="2800">
                <a:highlight>
                  <a:schemeClr val="accent4"/>
                </a:highlight>
              </a:rPr>
              <a:t>-a korábbi bemutatásokhoz képest csak 800 sort húztak ki</a:t>
            </a:r>
            <a:endParaRPr sz="2800">
              <a:highlight>
                <a:schemeClr val="accent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